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77" r:id="rId4"/>
    <p:sldId id="276" r:id="rId5"/>
    <p:sldId id="278" r:id="rId6"/>
    <p:sldId id="281" r:id="rId7"/>
    <p:sldId id="260" r:id="rId8"/>
    <p:sldId id="280" r:id="rId9"/>
    <p:sldId id="271" r:id="rId10"/>
    <p:sldId id="279" r:id="rId11"/>
    <p:sldId id="259" r:id="rId12"/>
    <p:sldId id="263" r:id="rId13"/>
    <p:sldId id="264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38" autoAdjust="0"/>
    <p:restoredTop sz="94602" autoAdjust="0"/>
  </p:normalViewPr>
  <p:slideViewPr>
    <p:cSldViewPr snapToGrid="0" snapToObjects="1">
      <p:cViewPr varScale="1">
        <p:scale>
          <a:sx n="112" d="100"/>
          <a:sy n="112" d="100"/>
        </p:scale>
        <p:origin x="9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0B5C4-6BC8-C541-AC93-316873C236F7}" type="datetimeFigureOut">
              <a:rPr lang="en-US" smtClean="0"/>
              <a:t>5/9/19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621D-FAA5-ED43-9FDA-0B0F18823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91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8137-F69F-F740-991A-E624B3694C03}" type="datetimeFigureOut">
              <a:rPr lang="en-US" smtClean="0"/>
              <a:t>5/9/19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E431-EA6D-1F4D-8F48-F7D6B7305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01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8137-F69F-F740-991A-E624B3694C03}" type="datetimeFigureOut">
              <a:rPr lang="en-US" smtClean="0"/>
              <a:t>5/9/19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E431-EA6D-1F4D-8F48-F7D6B7305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4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8137-F69F-F740-991A-E624B3694C03}" type="datetimeFigureOut">
              <a:rPr lang="en-US" smtClean="0"/>
              <a:t>5/9/19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E431-EA6D-1F4D-8F48-F7D6B7305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5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8137-F69F-F740-991A-E624B3694C03}" type="datetimeFigureOut">
              <a:rPr lang="en-US" smtClean="0"/>
              <a:t>5/9/19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E431-EA6D-1F4D-8F48-F7D6B7305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92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8137-F69F-F740-991A-E624B3694C03}" type="datetimeFigureOut">
              <a:rPr lang="en-US" smtClean="0"/>
              <a:t>5/9/19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E431-EA6D-1F4D-8F48-F7D6B7305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6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8137-F69F-F740-991A-E624B3694C03}" type="datetimeFigureOut">
              <a:rPr lang="en-US" smtClean="0"/>
              <a:t>5/9/19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E431-EA6D-1F4D-8F48-F7D6B7305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4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8137-F69F-F740-991A-E624B3694C03}" type="datetimeFigureOut">
              <a:rPr lang="en-US" smtClean="0"/>
              <a:t>5/9/19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E431-EA6D-1F4D-8F48-F7D6B7305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7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8137-F69F-F740-991A-E624B3694C03}" type="datetimeFigureOut">
              <a:rPr lang="en-US" smtClean="0"/>
              <a:t>5/9/19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E431-EA6D-1F4D-8F48-F7D6B7305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0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8137-F69F-F740-991A-E624B3694C03}" type="datetimeFigureOut">
              <a:rPr lang="en-US" smtClean="0"/>
              <a:t>5/9/19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E431-EA6D-1F4D-8F48-F7D6B7305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1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8137-F69F-F740-991A-E624B3694C03}" type="datetimeFigureOut">
              <a:rPr lang="en-US" smtClean="0"/>
              <a:t>5/9/19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E431-EA6D-1F4D-8F48-F7D6B7305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0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8137-F69F-F740-991A-E624B3694C03}" type="datetimeFigureOut">
              <a:rPr lang="en-US" smtClean="0"/>
              <a:t>5/9/19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E431-EA6D-1F4D-8F48-F7D6B7305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8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E8137-F69F-F740-991A-E624B3694C03}" type="datetimeFigureOut">
              <a:rPr lang="en-US" smtClean="0"/>
              <a:t>5/9/19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BE431-EA6D-1F4D-8F48-F7D6B7305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6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irpcommerce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pcommerc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rishEcomEvent_Pres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event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94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nt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3999" cy="517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779297"/>
            <a:ext cx="7227651" cy="58127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280" y="779297"/>
            <a:ext cx="777240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dirty="0">
                <a:solidFill>
                  <a:schemeClr val="bg1"/>
                </a:solidFill>
                <a:latin typeface="Arial"/>
                <a:cs typeface="Arial"/>
              </a:rPr>
              <a:t>TECHNOLOGY TO BRING SUCCESS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5279" y="1613204"/>
            <a:ext cx="8074955" cy="38920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89041" y="-12224"/>
            <a:ext cx="530731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THE IRP INSIGHTS TERMINAL TURNS 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DATA INTO REVENUE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5280" y="5590955"/>
            <a:ext cx="8305256" cy="4540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Arial"/>
              <a:cs typeface="Arial"/>
            </a:endParaRPr>
          </a:p>
        </p:txBody>
      </p:sp>
      <p:sp>
        <p:nvSpPr>
          <p:cNvPr id="3" name="AutoShape 2" descr="https://www.kwmwine.com/administration/Interface/Images/IIT_Logo.png?v=6.0.8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494140"/>
              </p:ext>
            </p:extLst>
          </p:nvPr>
        </p:nvGraphicFramePr>
        <p:xfrm>
          <a:off x="170587" y="1626970"/>
          <a:ext cx="8094714" cy="195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4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0620">
                <a:tc>
                  <a:txBody>
                    <a:bodyPr/>
                    <a:lstStyle/>
                    <a:p>
                      <a:r>
                        <a:rPr lang="en-US" dirty="0"/>
                        <a:t>  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7" y="1926681"/>
            <a:ext cx="7841884" cy="14055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1057" y="3818872"/>
            <a:ext cx="7403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IRP Insights Terminal (IIT) is a combination of statistics, big data and machine learning to help ecommerce teams to outperform their competition…</a:t>
            </a:r>
          </a:p>
        </p:txBody>
      </p:sp>
    </p:spTree>
    <p:extLst>
      <p:ext uri="{BB962C8B-B14F-4D97-AF65-F5344CB8AC3E}">
        <p14:creationId xmlns:p14="http://schemas.microsoft.com/office/powerpoint/2010/main" val="175425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nt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"/>
            <a:ext cx="9143999" cy="517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79297"/>
            <a:ext cx="8212238" cy="58127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280" y="779297"/>
            <a:ext cx="777240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dirty="0">
                <a:solidFill>
                  <a:schemeClr val="bg1"/>
                </a:solidFill>
                <a:latin typeface="Arial"/>
                <a:cs typeface="Arial"/>
              </a:rPr>
              <a:t>INTRODUCING THE IRP INSIGHTS TERMINAL (IIT)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5279" y="1698928"/>
            <a:ext cx="8074955" cy="36703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More than £2M has been invested in R&amp;D for the Insights Terminal</a:t>
            </a:r>
            <a:br>
              <a:rPr lang="en-US" sz="2000" dirty="0">
                <a:latin typeface="Arial"/>
                <a:cs typeface="Arial"/>
              </a:rPr>
            </a:br>
            <a:endParaRPr lang="en-US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The main focus of the IIT is to </a:t>
            </a:r>
            <a:r>
              <a:rPr lang="en-US" sz="2000" i="1" u="sng" dirty="0">
                <a:latin typeface="Arial"/>
                <a:cs typeface="Arial"/>
              </a:rPr>
              <a:t>increase profitable revenues</a:t>
            </a:r>
            <a:br>
              <a:rPr lang="en-US" sz="2000" dirty="0">
                <a:latin typeface="Arial"/>
                <a:cs typeface="Arial"/>
              </a:rPr>
            </a:br>
            <a:endParaRPr lang="en-US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The IIT can radically change a company’s ecommerce sales…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It </a:t>
            </a:r>
            <a:r>
              <a:rPr lang="en-GB" sz="2000" dirty="0">
                <a:latin typeface="Arial"/>
                <a:cs typeface="Arial"/>
              </a:rPr>
              <a:t>works in your interests giving </a:t>
            </a:r>
            <a:r>
              <a:rPr lang="en-US" sz="2000" dirty="0">
                <a:latin typeface="Arial"/>
                <a:cs typeface="Arial"/>
              </a:rPr>
              <a:t>you the ability to act immediately and decisively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278" y="5369295"/>
            <a:ext cx="8213048" cy="4540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89041" y="-12224"/>
            <a:ext cx="538351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THE IRP INSIGHTS TERMINAL TURNS 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DATA INTO REVENUE </a:t>
            </a:r>
          </a:p>
        </p:txBody>
      </p:sp>
    </p:spTree>
    <p:extLst>
      <p:ext uri="{BB962C8B-B14F-4D97-AF65-F5344CB8AC3E}">
        <p14:creationId xmlns:p14="http://schemas.microsoft.com/office/powerpoint/2010/main" val="73576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nt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"/>
            <a:ext cx="9143999" cy="517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79297"/>
            <a:ext cx="5722706" cy="58127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280" y="779297"/>
            <a:ext cx="777240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dirty="0">
                <a:solidFill>
                  <a:schemeClr val="bg1"/>
                </a:solidFill>
                <a:latin typeface="Arial"/>
                <a:cs typeface="Arial"/>
              </a:rPr>
              <a:t>HOW THE INSIGHTS TERMINAL WORKS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5279" y="1698929"/>
            <a:ext cx="8074955" cy="32895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The IIT statistically analyses millions of data points for changes against reference values</a:t>
            </a:r>
            <a:br>
              <a:rPr lang="en-US" sz="2000" dirty="0">
                <a:latin typeface="Arial"/>
                <a:cs typeface="Arial"/>
              </a:rPr>
            </a:br>
            <a:endParaRPr lang="en-US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The core function of the IIT is to </a:t>
            </a:r>
            <a:r>
              <a:rPr lang="en-US" sz="2000" b="1" dirty="0">
                <a:latin typeface="Arial"/>
                <a:cs typeface="Arial"/>
              </a:rPr>
              <a:t>find value in each individual company’s data </a:t>
            </a:r>
            <a:r>
              <a:rPr lang="en-US" sz="2000" dirty="0">
                <a:latin typeface="Arial"/>
                <a:cs typeface="Arial"/>
              </a:rPr>
              <a:t>by uncovering negative and positive trading anomalies; it can deliver key actions to increase sales</a:t>
            </a:r>
            <a:br>
              <a:rPr lang="en-US" sz="2000" dirty="0">
                <a:latin typeface="Arial"/>
                <a:cs typeface="Arial"/>
              </a:rPr>
            </a:br>
            <a:endParaRPr lang="en-US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The IIT turns data into information, into actions, into revenues</a:t>
            </a:r>
            <a:br>
              <a:rPr lang="en-US" sz="2000" dirty="0">
                <a:latin typeface="Arial"/>
                <a:cs typeface="Arial"/>
              </a:rPr>
            </a:br>
            <a:endParaRPr lang="en-US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The IIT has a simple objective: </a:t>
            </a:r>
            <a:r>
              <a:rPr lang="en-GB" sz="2000" b="1" dirty="0">
                <a:latin typeface="Arial"/>
                <a:cs typeface="Arial"/>
              </a:rPr>
              <a:t>Increase profitable</a:t>
            </a:r>
            <a:r>
              <a:rPr lang="en-GB"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latin typeface="Arial"/>
                <a:cs typeface="Arial"/>
              </a:rPr>
              <a:t>revenues for retailers, manufacturers and distributors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89040" y="-12224"/>
            <a:ext cx="5278735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THE IRP INSIGHTS TERMINAL TURNS 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DATA INTO REVENUE </a:t>
            </a:r>
          </a:p>
        </p:txBody>
      </p:sp>
    </p:spTree>
    <p:extLst>
      <p:ext uri="{BB962C8B-B14F-4D97-AF65-F5344CB8AC3E}">
        <p14:creationId xmlns:p14="http://schemas.microsoft.com/office/powerpoint/2010/main" val="1271906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nt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"/>
            <a:ext cx="9143999" cy="517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79297"/>
            <a:ext cx="5722706" cy="58127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280" y="779297"/>
            <a:ext cx="777240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dirty="0">
                <a:solidFill>
                  <a:schemeClr val="bg1"/>
                </a:solidFill>
                <a:latin typeface="Arial"/>
                <a:cs typeface="Arial"/>
              </a:rPr>
              <a:t>THE KEY BENEFITS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5277" y="1431361"/>
            <a:ext cx="8074955" cy="45112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increase in ecommerce sales, focusing on revenue &amp; profit growth</a:t>
            </a:r>
          </a:p>
          <a:p>
            <a:pPr algn="l">
              <a:lnSpc>
                <a:spcPct val="8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analyses of the performance of digital service providers that provide services to users of the IRP platform</a:t>
            </a:r>
          </a:p>
          <a:p>
            <a:pPr algn="l">
              <a:lnSpc>
                <a:spcPct val="8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Benchmarking to provide comparative data for a true barometer of how sales are going across a sector</a:t>
            </a:r>
          </a:p>
          <a:p>
            <a:pPr algn="l">
              <a:lnSpc>
                <a:spcPct val="8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IIT includes Costs, Margin, Stock Value &amp; CPA% data; essential monetary statistics to help steer strategy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Generation of Intelligent Insights; precise, relevant &amp; instantly actionable</a:t>
            </a:r>
          </a:p>
          <a:p>
            <a:pPr algn="l">
              <a:lnSpc>
                <a:spcPct val="8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After working with statistics and reinforcement learning, the Terminal becomes smarter over time, which generates improved data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4521" y="5307695"/>
            <a:ext cx="8074955" cy="6349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89041" y="-12224"/>
            <a:ext cx="536446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THE IRP INSIGHTS TERMINAL TURNS 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DATA INTO REVENUE </a:t>
            </a:r>
          </a:p>
        </p:txBody>
      </p:sp>
    </p:spTree>
    <p:extLst>
      <p:ext uri="{BB962C8B-B14F-4D97-AF65-F5344CB8AC3E}">
        <p14:creationId xmlns:p14="http://schemas.microsoft.com/office/powerpoint/2010/main" val="1408441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nt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"/>
            <a:ext cx="9143999" cy="517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79297"/>
            <a:ext cx="5722706" cy="58127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280" y="779297"/>
            <a:ext cx="777240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dirty="0">
                <a:solidFill>
                  <a:schemeClr val="bg1"/>
                </a:solidFill>
                <a:latin typeface="Arial"/>
                <a:cs typeface="Arial"/>
              </a:rPr>
              <a:t>CONTACT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5277" y="1431361"/>
            <a:ext cx="8074955" cy="45112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algn="l">
              <a:lnSpc>
                <a:spcPct val="80000"/>
              </a:lnSpc>
            </a:pPr>
            <a:endParaRPr lang="en-US" sz="1800" dirty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/>
                <a:cs typeface="Arial"/>
              </a:rPr>
              <a:t>Get in touch and grow your online sales using the  IRP ecommerce solution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/>
                <a:cs typeface="Arial"/>
              </a:rPr>
              <a:t>Daniel Loughlin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/>
                <a:cs typeface="Arial"/>
                <a:hlinkClick r:id="rId3"/>
              </a:rPr>
              <a:t>sales@irpcommerce.com</a:t>
            </a:r>
            <a:endParaRPr lang="en-US" sz="2800" dirty="0">
              <a:latin typeface="Arial"/>
              <a:cs typeface="Arial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/>
                <a:cs typeface="Arial"/>
                <a:hlinkClick r:id="rId4"/>
              </a:rPr>
              <a:t>www.irpcommerce.com</a:t>
            </a:r>
            <a:endParaRPr lang="en-US" sz="2800" dirty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/>
                <a:cs typeface="Arial"/>
              </a:rPr>
              <a:t>@</a:t>
            </a:r>
            <a:r>
              <a:rPr lang="en-US" sz="2800">
                <a:latin typeface="Arial"/>
                <a:cs typeface="Arial"/>
              </a:rPr>
              <a:t>IRPCommerce</a:t>
            </a:r>
            <a:endParaRPr lang="en-US" sz="2800" dirty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4521" y="5307695"/>
            <a:ext cx="8074955" cy="6349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89041" y="-12224"/>
            <a:ext cx="536446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THE IRP INSIGHTS TERMINAL TURNS 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DATA INTO REVENUE </a:t>
            </a:r>
          </a:p>
        </p:txBody>
      </p:sp>
    </p:spTree>
    <p:extLst>
      <p:ext uri="{BB962C8B-B14F-4D97-AF65-F5344CB8AC3E}">
        <p14:creationId xmlns:p14="http://schemas.microsoft.com/office/powerpoint/2010/main" val="158351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nt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52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"/>
            <a:ext cx="9143999" cy="517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79297"/>
            <a:ext cx="5722706" cy="58127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280" y="779297"/>
            <a:ext cx="777240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dirty="0">
                <a:solidFill>
                  <a:schemeClr val="bg1"/>
                </a:solidFill>
                <a:latin typeface="Arial"/>
                <a:cs typeface="Arial"/>
              </a:rPr>
              <a:t>WHO IS IRP COMMERCE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5279" y="1613204"/>
            <a:ext cx="8074955" cy="42275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IRP Commerce is an ecommerce platform provider based in Catalyst, Titanic Quarter</a:t>
            </a:r>
          </a:p>
          <a:p>
            <a:pPr algn="l">
              <a:lnSpc>
                <a:spcPct val="80000"/>
              </a:lnSpc>
            </a:pPr>
            <a:endParaRPr lang="en-US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The platform has transacted more than £1 billion in sales to over 170 countries for companies in the UK and Ireland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IRP Commerce currently </a:t>
            </a:r>
            <a:r>
              <a:rPr lang="en-US" sz="2000" dirty="0">
                <a:latin typeface="Arial"/>
                <a:cs typeface="Arial"/>
              </a:rPr>
              <a:t>works with 3 platform implementation agencies in Northern Ireland: Export Technologies, Digital Ignition &amp; Flat White Digital and is seeking more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Our mission is to create </a:t>
            </a:r>
            <a:r>
              <a:rPr lang="en-US" sz="2000" i="1" u="sng" dirty="0">
                <a:latin typeface="Arial"/>
                <a:cs typeface="Arial"/>
              </a:rPr>
              <a:t>sales growth &amp; profits</a:t>
            </a:r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for companies on the platform &amp; to partner with more digital agencies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89041" y="-12224"/>
            <a:ext cx="530731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THE IRP INSIGHTS TERMINAL TURNS 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DATA INTO REVENUE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5280" y="5590955"/>
            <a:ext cx="8305256" cy="4540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71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nt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528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"/>
            <a:ext cx="9143999" cy="517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79297"/>
            <a:ext cx="5722706" cy="58127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280" y="779297"/>
            <a:ext cx="777240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dirty="0">
                <a:solidFill>
                  <a:schemeClr val="bg1"/>
                </a:solidFill>
                <a:latin typeface="Arial"/>
                <a:cs typeface="Arial"/>
              </a:rPr>
              <a:t>CUSTOMERS ON IRP TECHNOLOGY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5279" y="1613204"/>
            <a:ext cx="8074955" cy="38920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89041" y="-12224"/>
            <a:ext cx="530731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THE IRP INSIGHTS TERMINAL TURNS 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DATA INTO REVENUE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5280" y="5590955"/>
            <a:ext cx="8305256" cy="4540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0" y="1446295"/>
            <a:ext cx="8501586" cy="440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5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nt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"/>
            <a:ext cx="9143999" cy="517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779297"/>
            <a:ext cx="6727371" cy="58127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280" y="779297"/>
            <a:ext cx="777240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dirty="0">
                <a:solidFill>
                  <a:schemeClr val="bg1"/>
                </a:solidFill>
                <a:latin typeface="Arial"/>
                <a:cs typeface="Arial"/>
              </a:rPr>
              <a:t>KEY BASELINE ECOMMERCE PREREQUISITES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5279" y="1613204"/>
            <a:ext cx="8074955" cy="38920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Before I talk about technology, I want to talk about people…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P</a:t>
            </a:r>
            <a:r>
              <a:rPr lang="en-GB" sz="2000" dirty="0" err="1">
                <a:latin typeface="Arial"/>
                <a:cs typeface="Arial"/>
              </a:rPr>
              <a:t>eople</a:t>
            </a:r>
            <a:r>
              <a:rPr lang="en-GB" sz="2000" dirty="0">
                <a:latin typeface="Arial"/>
                <a:cs typeface="Arial"/>
              </a:rPr>
              <a:t> are the key to success… they are much more important than any technology</a:t>
            </a:r>
          </a:p>
          <a:p>
            <a:pPr algn="l">
              <a:lnSpc>
                <a:spcPct val="80000"/>
              </a:lnSpc>
            </a:pPr>
            <a:endParaRPr lang="en-US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It requires </a:t>
            </a:r>
            <a:r>
              <a:rPr lang="en-GB" sz="2000" dirty="0">
                <a:latin typeface="Arial"/>
                <a:cs typeface="Arial"/>
              </a:rPr>
              <a:t>picking </a:t>
            </a:r>
            <a:r>
              <a:rPr lang="en-US" sz="2000" dirty="0">
                <a:latin typeface="Arial"/>
                <a:cs typeface="Arial"/>
              </a:rPr>
              <a:t>the </a:t>
            </a:r>
            <a:r>
              <a:rPr lang="en-US" sz="2000" i="1" u="sng" dirty="0">
                <a:latin typeface="Arial"/>
                <a:cs typeface="Arial"/>
              </a:rPr>
              <a:t>right team</a:t>
            </a:r>
            <a:r>
              <a:rPr lang="en-US" sz="2000" i="1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and having </a:t>
            </a:r>
            <a:r>
              <a:rPr lang="en-US" sz="2000" i="1" u="sng" dirty="0">
                <a:latin typeface="Arial"/>
                <a:cs typeface="Arial"/>
              </a:rPr>
              <a:t>concise reporting</a:t>
            </a:r>
            <a:r>
              <a:rPr lang="en-US" sz="2000" dirty="0">
                <a:latin typeface="Arial"/>
                <a:cs typeface="Arial"/>
              </a:rPr>
              <a:t> to create </a:t>
            </a:r>
            <a:r>
              <a:rPr lang="en-US" sz="2000" i="1" u="sng" dirty="0">
                <a:latin typeface="Arial"/>
                <a:cs typeface="Arial"/>
              </a:rPr>
              <a:t>alignment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Alignment is the fundamental key to success…</a:t>
            </a:r>
            <a:br>
              <a:rPr lang="en-US" sz="1800" dirty="0">
                <a:latin typeface="Arial"/>
                <a:cs typeface="Arial"/>
              </a:rPr>
            </a:b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89041" y="-12224"/>
            <a:ext cx="530731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THE IRP INSIGHTS TERMINAL TURNS 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DATA INTO REVENUE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5280" y="5590955"/>
            <a:ext cx="8305256" cy="4540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31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nt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3999" cy="517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779297"/>
            <a:ext cx="6896911" cy="58127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280" y="779297"/>
            <a:ext cx="777240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dirty="0">
                <a:solidFill>
                  <a:schemeClr val="bg1"/>
                </a:solidFill>
                <a:latin typeface="Arial"/>
                <a:cs typeface="Arial"/>
              </a:rPr>
              <a:t>FUNDAMENTAL ECOMMERCE REPORTING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5279" y="1613204"/>
            <a:ext cx="8074955" cy="38920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89041" y="-12224"/>
            <a:ext cx="530731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THE IRP INSIGHTS TERMINAL TURNS 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DATA INTO REVENUE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5280" y="5590955"/>
            <a:ext cx="8305256" cy="4540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Arial"/>
              <a:cs typeface="Arial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7679" y="1765604"/>
            <a:ext cx="8074955" cy="38920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Reporting and attribution must be simple…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Report on your marketing spend and monthly sales using a clear consistent attribution model. Just pick a model and follow it consistently!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A simple last click or first click 30 days will do to attribute the sale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Fundamentally, you should follow: Costs and Sales from channels each month</a:t>
            </a:r>
          </a:p>
          <a:p>
            <a:pPr algn="l">
              <a:lnSpc>
                <a:spcPct val="80000"/>
              </a:lnSpc>
            </a:pPr>
            <a:endParaRPr lang="en-US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Costs / Sales -  gives the CPA% (cost per acquisition %)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You should already know your margins and overheads, so the CPA% is the key to profits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84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nt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" y="-12224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3999" cy="517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779297"/>
            <a:ext cx="6896911" cy="58127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280" y="779297"/>
            <a:ext cx="777240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dirty="0">
                <a:solidFill>
                  <a:schemeClr val="bg1"/>
                </a:solidFill>
                <a:latin typeface="Arial"/>
                <a:cs typeface="Arial"/>
              </a:rPr>
              <a:t>FUNDAMENTAL ECOMMERCE REPORTING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5279" y="1613204"/>
            <a:ext cx="8074955" cy="38920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89041" y="-12224"/>
            <a:ext cx="530731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THE IRP INSIGHTS TERMINAL TURNS 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DATA INTO REVENUE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5280" y="5590955"/>
            <a:ext cx="8305256" cy="4540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Arial"/>
              <a:cs typeface="Arial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7679" y="1765604"/>
            <a:ext cx="8074955" cy="38920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6" y="1561877"/>
            <a:ext cx="5616112" cy="37966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220EC9-8F81-044D-8D9A-C776A2BC7A2F}"/>
              </a:ext>
            </a:extLst>
          </p:cNvPr>
          <p:cNvSpPr txBox="1"/>
          <p:nvPr/>
        </p:nvSpPr>
        <p:spPr>
          <a:xfrm>
            <a:off x="6023610" y="1874520"/>
            <a:ext cx="2872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simple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yet effective metric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follow</a:t>
            </a:r>
          </a:p>
        </p:txBody>
      </p:sp>
    </p:spTree>
    <p:extLst>
      <p:ext uri="{BB962C8B-B14F-4D97-AF65-F5344CB8AC3E}">
        <p14:creationId xmlns:p14="http://schemas.microsoft.com/office/powerpoint/2010/main" val="157138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nt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52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"/>
            <a:ext cx="9143999" cy="517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79297"/>
            <a:ext cx="5722706" cy="58127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280" y="779297"/>
            <a:ext cx="777240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100" dirty="0">
                <a:solidFill>
                  <a:schemeClr val="bg1"/>
                </a:solidFill>
                <a:latin typeface="Arial"/>
                <a:cs typeface="Arial"/>
              </a:rPr>
              <a:t>PICKING AN ECOMMERCE TEAM</a:t>
            </a:r>
            <a:endParaRPr lang="en-US" sz="2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5279" y="1613204"/>
            <a:ext cx="8074955" cy="38920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You should pick and monitor teams based on </a:t>
            </a:r>
            <a:r>
              <a:rPr lang="en-GB" sz="2000" i="1" u="sng" dirty="0">
                <a:latin typeface="Arial"/>
                <a:cs typeface="Arial"/>
              </a:rPr>
              <a:t>measured performance</a:t>
            </a:r>
            <a:br>
              <a:rPr lang="en-GB" sz="2000" b="1" dirty="0">
                <a:latin typeface="Arial"/>
                <a:cs typeface="Arial"/>
              </a:rPr>
            </a:br>
            <a:endParaRPr lang="en-GB" sz="2000" b="1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Ecommerce managers should be responsible for delivering the overall Sales at a target CPA%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Service Providers (e.g. PPC) should be measured against the Costs, Sales and the CPA% for their channel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All team members whether internal or external, should share the same reporting format and reports should be circulated to all key stakeholders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Teams must share the understanding that success in ecommerce means </a:t>
            </a:r>
            <a:r>
              <a:rPr lang="en-GB" sz="2000" i="1" dirty="0">
                <a:latin typeface="Arial"/>
                <a:cs typeface="Arial"/>
              </a:rPr>
              <a:t>sales growth </a:t>
            </a:r>
            <a:r>
              <a:rPr lang="en-GB" sz="2000" dirty="0">
                <a:latin typeface="Arial"/>
                <a:cs typeface="Arial"/>
              </a:rPr>
              <a:t>at a </a:t>
            </a:r>
            <a:r>
              <a:rPr lang="en-GB" sz="2000" i="1" dirty="0">
                <a:latin typeface="Arial"/>
                <a:cs typeface="Arial"/>
              </a:rPr>
              <a:t>target CPA% cost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GB" sz="2000" b="1" dirty="0">
                <a:latin typeface="Arial"/>
                <a:cs typeface="Arial"/>
              </a:rPr>
              <a:t>Comparison is the key to performance analysis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GB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GB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GB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GB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GB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GB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89041" y="-12224"/>
            <a:ext cx="530731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THE IRP INSIGHTS TERMINAL TURNS 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DATA INTO REVENUE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5280" y="5590955"/>
            <a:ext cx="8305256" cy="4540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35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nt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" y="25352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"/>
            <a:ext cx="9143999" cy="517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79297"/>
            <a:ext cx="5722706" cy="58127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280" y="779297"/>
            <a:ext cx="777240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100" dirty="0">
                <a:solidFill>
                  <a:schemeClr val="bg1"/>
                </a:solidFill>
                <a:latin typeface="Arial"/>
                <a:cs typeface="Arial"/>
              </a:rPr>
              <a:t>ALIGNING YOUR ECOMMERCE TEAM</a:t>
            </a:r>
            <a:endParaRPr lang="en-US" sz="2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5279" y="1613204"/>
            <a:ext cx="8074955" cy="38920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If the reporting is right, and the team is monitored on performance -  you have the ability to create clear and concise alignment…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Ecommerce is very complex, and alignment helps to ensure people work together in the interests of the company, to grow profitable sales</a:t>
            </a:r>
          </a:p>
          <a:p>
            <a:pPr algn="l">
              <a:lnSpc>
                <a:spcPct val="80000"/>
              </a:lnSpc>
            </a:pPr>
            <a:endParaRPr lang="en-GB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The ecommerce manager and core internal team should have a </a:t>
            </a:r>
            <a:r>
              <a:rPr lang="en-GB" sz="2000" b="1" dirty="0">
                <a:latin typeface="Arial"/>
                <a:cs typeface="Arial"/>
              </a:rPr>
              <a:t>performance based bonus </a:t>
            </a:r>
            <a:r>
              <a:rPr lang="en-GB" sz="2000" dirty="0">
                <a:latin typeface="Arial"/>
                <a:cs typeface="Arial"/>
              </a:rPr>
              <a:t>on Sales Growth within a target CPA% to incentivise alignment and working together to hit targets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If you are not motivating and aligning people – you do not have a foundation for success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89041" y="-12224"/>
            <a:ext cx="530731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THE IRP INSIGHTS TERMINAL TURNS 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DATA INTO REVENUE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5280" y="5590955"/>
            <a:ext cx="8305256" cy="4540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192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nt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"/>
            <a:ext cx="9143999" cy="517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79297"/>
            <a:ext cx="7899722" cy="58127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280" y="779297"/>
            <a:ext cx="777240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dirty="0">
                <a:solidFill>
                  <a:schemeClr val="bg1"/>
                </a:solidFill>
                <a:latin typeface="Arial"/>
                <a:cs typeface="Arial"/>
              </a:rPr>
              <a:t>THE ECOMMERCE CHALLENGE TO SOLVE …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5279" y="1488557"/>
            <a:ext cx="8074955" cy="39884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Ecommerce is an industry with no formal structure or reporting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This results in inefficiency and reduced profits and sales…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Ultimately, solving ecommerce means solving a sales problem for a team and giving them the tools to be efficient… </a:t>
            </a:r>
            <a:endParaRPr lang="en-US" sz="2000" dirty="0">
              <a:latin typeface="Arial"/>
              <a:cs typeface="Arial"/>
            </a:endParaRPr>
          </a:p>
          <a:p>
            <a:pPr algn="l">
              <a:lnSpc>
                <a:spcPct val="80000"/>
              </a:lnSpc>
            </a:pPr>
            <a:br>
              <a:rPr lang="en-US" sz="2000" dirty="0">
                <a:latin typeface="Arial"/>
                <a:cs typeface="Arial"/>
              </a:rPr>
            </a:br>
            <a:endParaRPr lang="en-US" sz="2000" dirty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THE IRP INSIGHTS TERMINAL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278" y="5528319"/>
            <a:ext cx="8213048" cy="4540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89041" y="-12224"/>
            <a:ext cx="5383510" cy="5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THE IRP INSIGHTS TERMINAL TURNS 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DATA INTO REVENUE </a:t>
            </a:r>
          </a:p>
        </p:txBody>
      </p:sp>
    </p:spTree>
    <p:extLst>
      <p:ext uri="{BB962C8B-B14F-4D97-AF65-F5344CB8AC3E}">
        <p14:creationId xmlns:p14="http://schemas.microsoft.com/office/powerpoint/2010/main" val="52190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Macintosh PowerPoint</Application>
  <PresentationFormat>On-screen Show (4:3)</PresentationFormat>
  <Paragraphs>162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2018-11-30T15:02:07Z</cp:lastPrinted>
  <dcterms:created xsi:type="dcterms:W3CDTF">2018-11-27T12:41:43Z</dcterms:created>
  <dcterms:modified xsi:type="dcterms:W3CDTF">2019-05-09T07:40:55Z</dcterms:modified>
</cp:coreProperties>
</file>